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ms-office.activeX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embeddedFontLst>
    <p:embeddedFont>
      <p:font typeface="Arial Narrow" pitchFamily="34" charset="0"/>
      <p:regular r:id="rId28"/>
      <p:bold r:id="rId29"/>
      <p:italic r:id="rId30"/>
      <p:boldItalic r:id="rId31"/>
    </p:embeddedFont>
    <p:embeddedFont>
      <p:font typeface="Libre Baskerville" charset="0"/>
      <p:regular r:id="rId32"/>
      <p:bold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-7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286000" y="3124200"/>
            <a:ext cx="6172199" cy="1894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1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286000" y="5003321"/>
            <a:ext cx="6172199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ctr" rtl="0">
              <a:spcBef>
                <a:spcPts val="420"/>
              </a:spcBef>
              <a:buClr>
                <a:schemeClr val="accent1"/>
              </a:buClr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ctr" rtl="0">
              <a:spcBef>
                <a:spcPts val="360"/>
              </a:spcBef>
              <a:buClr>
                <a:srgbClr val="DE7530"/>
              </a:buClr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ctr" rtl="0">
              <a:spcBef>
                <a:spcPts val="360"/>
              </a:spcBef>
              <a:buClr>
                <a:srgbClr val="FEC2AC"/>
              </a:buClr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ctr" rtl="0">
              <a:spcBef>
                <a:spcPts val="320"/>
              </a:spcBef>
              <a:buClr>
                <a:srgbClr val="BBC9E9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accent1"/>
              </a:buClr>
              <a:buFont typeface="Libre Baskerville"/>
              <a:buNone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ctr" rtl="0">
              <a:spcBef>
                <a:spcPts val="280"/>
              </a:spcBef>
              <a:buClr>
                <a:srgbClr val="FEC2AC"/>
              </a:buClr>
              <a:buFont typeface="Noto Sans Symbols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ctr" rtl="0">
              <a:spcBef>
                <a:spcPts val="280"/>
              </a:spcBef>
              <a:buClr>
                <a:schemeClr val="accent2"/>
              </a:buClr>
              <a:buFont typeface="Libre Baskerville"/>
              <a:buNone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ctr" rtl="0">
              <a:spcBef>
                <a:spcPts val="280"/>
              </a:spcBef>
              <a:buClr>
                <a:srgbClr val="DE7530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 rot="5400000">
            <a:off x="7764621" y="117409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 rot="5400000">
            <a:off x="7077268" y="4181668"/>
            <a:ext cx="365760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381000" y="0"/>
            <a:ext cx="609599" cy="6858000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276336" y="0"/>
            <a:ext cx="104663" cy="6858000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990600" y="0"/>
            <a:ext cx="181871" cy="6858000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106343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>
                <a:alpha val="7294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FEDE7">
                <a:alpha val="82745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FEC2AC">
                <a:alpha val="8196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9113856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/>
          <p:nvPr/>
        </p:nvSpPr>
        <p:spPr>
          <a:xfrm>
            <a:off x="1219200" y="0"/>
            <a:ext cx="76199" cy="6858000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309632" y="4866751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1091079" y="5500632"/>
            <a:ext cx="137159" cy="137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1664208" y="5788151"/>
            <a:ext cx="274319" cy="274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1905000" y="4495800"/>
            <a:ext cx="365759" cy="365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325544" y="4928701"/>
            <a:ext cx="609599" cy="517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 rot="5400000">
            <a:off x="1754123" y="303275"/>
            <a:ext cx="4873751" cy="74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 rot="5400000">
            <a:off x="4541837" y="2362201"/>
            <a:ext cx="5851525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199" cy="20535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Libre Baskerville"/>
              <a:buNone/>
              <a:defRPr sz="3000" b="1" i="0" u="none" strike="noStrike" cap="small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286000" y="5010150"/>
            <a:ext cx="6172199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284480" algn="l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90500" algn="l" rtl="0">
              <a:spcBef>
                <a:spcPts val="320"/>
              </a:spcBef>
              <a:buClr>
                <a:srgbClr val="DE7530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85419" algn="l" rtl="0">
              <a:spcBef>
                <a:spcPts val="280"/>
              </a:spcBef>
              <a:buClr>
                <a:srgbClr val="FEC2AC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93039" algn="l" rtl="0">
              <a:spcBef>
                <a:spcPts val="280"/>
              </a:spcBef>
              <a:buClr>
                <a:srgbClr val="BBC9E9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 rot="5400000">
            <a:off x="7763256" y="1170432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 rot="5400000">
            <a:off x="7077455" y="4178808"/>
            <a:ext cx="365760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381000" y="0"/>
            <a:ext cx="609599" cy="6858000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76336" y="0"/>
            <a:ext cx="104663" cy="6858000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990600" y="0"/>
            <a:ext cx="181871" cy="6858000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4" name="Shape 54"/>
          <p:cNvCxnSpPr/>
          <p:nvPr/>
        </p:nvCxnSpPr>
        <p:spPr>
          <a:xfrm>
            <a:off x="106343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>
                <a:alpha val="7294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FEDE7">
                <a:alpha val="82745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FEC2AC">
                <a:alpha val="8196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59"/>
          <p:cNvSpPr/>
          <p:nvPr/>
        </p:nvSpPr>
        <p:spPr>
          <a:xfrm>
            <a:off x="1219200" y="0"/>
            <a:ext cx="76199" cy="6858000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1324704" y="4866751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1091079" y="5500632"/>
            <a:ext cx="137159" cy="137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1664208" y="5791200"/>
            <a:ext cx="274319" cy="274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1879040" y="4479887"/>
            <a:ext cx="365759" cy="365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65" name="Shape 65"/>
          <p:cNvCxnSpPr/>
          <p:nvPr/>
        </p:nvCxnSpPr>
        <p:spPr>
          <a:xfrm>
            <a:off x="9097943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340616" y="4928701"/>
            <a:ext cx="609599" cy="517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idx="3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6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idx="4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6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hape 93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>
                <a:alpha val="9294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 rot="5400000">
            <a:off x="3371849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2000" b="1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12279" y="274319"/>
            <a:ext cx="1527047" cy="4983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10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284480" algn="l" rtl="0">
              <a:spcBef>
                <a:spcPts val="240"/>
              </a:spcBef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90500" algn="l" rtl="0">
              <a:spcBef>
                <a:spcPts val="200"/>
              </a:spcBef>
              <a:buClr>
                <a:srgbClr val="DE7530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85419" algn="l" rtl="0">
              <a:spcBef>
                <a:spcPts val="180"/>
              </a:spcBef>
              <a:buClr>
                <a:srgbClr val="FEC2AC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93039" algn="l" rtl="0">
              <a:spcBef>
                <a:spcPts val="180"/>
              </a:spcBef>
              <a:buClr>
                <a:srgbClr val="BBC9E9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cxnSp>
        <p:nvCxnSpPr>
          <p:cNvPr id="96" name="Shape 96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97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99"/>
          <p:cNvSpPr/>
          <p:nvPr/>
        </p:nvSpPr>
        <p:spPr>
          <a:xfrm>
            <a:off x="8839200" y="0"/>
            <a:ext cx="304799" cy="6858000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00" name="Shape 100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Shape 101"/>
          <p:cNvSpPr/>
          <p:nvPr/>
        </p:nvSpPr>
        <p:spPr>
          <a:xfrm>
            <a:off x="8156447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304800" y="274319"/>
            <a:ext cx="5638800" cy="6327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hape 107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Shape 108"/>
          <p:cNvSpPr/>
          <p:nvPr/>
        </p:nvSpPr>
        <p:spPr>
          <a:xfrm>
            <a:off x="8156447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2000" b="1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idx="2"/>
          </p:nvPr>
        </p:nvSpPr>
        <p:spPr>
          <a:xfrm>
            <a:off x="0" y="0"/>
            <a:ext cx="61721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765797" y="264794"/>
            <a:ext cx="1524000" cy="4956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"/>
              </a:spcBef>
              <a:spcAft>
                <a:spcPts val="4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223520" algn="l" rtl="0">
              <a:spcBef>
                <a:spcPts val="240"/>
              </a:spcBef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52400" algn="l" rtl="0">
              <a:spcBef>
                <a:spcPts val="20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51130" algn="l" rtl="0">
              <a:spcBef>
                <a:spcPts val="18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54178" algn="l" rtl="0">
              <a:spcBef>
                <a:spcPts val="18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cxnSp>
        <p:nvCxnSpPr>
          <p:cNvPr id="112" name="Shape 112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Shape 113"/>
          <p:cNvSpPr/>
          <p:nvPr/>
        </p:nvSpPr>
        <p:spPr>
          <a:xfrm>
            <a:off x="8839200" y="0"/>
            <a:ext cx="304799" cy="6858000"/>
          </a:xfrm>
          <a:prstGeom prst="rect">
            <a:avLst/>
          </a:prstGeom>
          <a:solidFill>
            <a:srgbClr val="FEC2A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14" name="Shape 114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Shape 115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Shape 116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>
                <a:alpha val="9294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6764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lvl="1" indent="-177800" algn="l" rtl="0">
              <a:spcBef>
                <a:spcPts val="420"/>
              </a:spcBef>
              <a:buClr>
                <a:schemeClr val="accent1"/>
              </a:buClr>
              <a:buSzPct val="79999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-121919" algn="l" rtl="0">
              <a:spcBef>
                <a:spcPts val="360"/>
              </a:spcBef>
              <a:buClr>
                <a:srgbClr val="DE7530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lvl="3" indent="-116839" algn="l" rtl="0">
              <a:spcBef>
                <a:spcPts val="360"/>
              </a:spcBef>
              <a:buClr>
                <a:srgbClr val="FEC2AC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lvl="4" indent="-123951" algn="l" rtl="0">
              <a:spcBef>
                <a:spcPts val="320"/>
              </a:spcBef>
              <a:buClr>
                <a:srgbClr val="BBC9E9"/>
              </a:buClr>
              <a:buSzPct val="68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lvl="5" indent="-86360" algn="l" rtl="0">
              <a:spcBef>
                <a:spcPts val="320"/>
              </a:spcBef>
              <a:buClr>
                <a:schemeClr val="accent1"/>
              </a:buClr>
              <a:buSzPct val="100000"/>
              <a:buFont typeface="Libre Baskerville"/>
              <a:buChar char="•"/>
              <a:defRPr sz="1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lvl="6" indent="-129539" algn="l" rtl="0">
              <a:spcBef>
                <a:spcPts val="280"/>
              </a:spcBef>
              <a:buClr>
                <a:srgbClr val="FEC2AC"/>
              </a:buClr>
              <a:buSzPct val="59999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lvl="7" indent="-101600" algn="l" rtl="0">
              <a:spcBef>
                <a:spcPts val="280"/>
              </a:spcBef>
              <a:buClr>
                <a:schemeClr val="accent2"/>
              </a:buClr>
              <a:buSzPct val="100000"/>
              <a:buFont typeface="Libre Baskerville"/>
              <a:buChar char="•"/>
              <a:defRPr sz="14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lvl="8" indent="-96520" algn="l" rtl="0">
              <a:spcBef>
                <a:spcPts val="280"/>
              </a:spcBef>
              <a:buClr>
                <a:srgbClr val="DE7530"/>
              </a:buClr>
              <a:buSzPct val="100000"/>
              <a:buFont typeface="Libre Baskerville"/>
              <a:buChar char="•"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9"/>
            <a:ext cx="3200399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/>
          <p:nvPr/>
        </p:nvSpPr>
        <p:spPr>
          <a:xfrm>
            <a:off x="8839200" y="0"/>
            <a:ext cx="304799" cy="6858000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4" name="Shape 14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/>
          <p:nvPr/>
        </p:nvSpPr>
        <p:spPr>
          <a:xfrm>
            <a:off x="8156447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129015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400" b="1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es-ES" sz="1400" b="1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286000" y="3124200"/>
            <a:ext cx="6172199" cy="18943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1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Entretenimiento interestelar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92832" y="116631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Los videojuegos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r>
              <a:rPr lang="es-E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Consisten de varios niveles, detalladamente estudiados para las distintas personalidades.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71600" y="4205405"/>
            <a:ext cx="5976664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Por ejemplo, los astronautas con personalidades más activas, pueden pelear contra boxeadores como; Nate Diaz y Mcgregor…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026" name="ShockwaveFlash1" r:id="rId2" imgW="9144005" imgH="6858163"/>
    </p:controls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76808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4000"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s-E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 astronautas con personalidades pasivas, pueden navegar por aguas tranquilas, disfrutando de la naturaleza.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2050" name="ShockwaveFlash1" r:id="rId2" imgW="9144005" imgH="6858163"/>
    </p:controls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5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Y otras actividades mas…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3074" name="ShockwaveFlash1" r:id="rId2" imgW="9144005" imgH="6858163"/>
    </p:controls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992832" y="116631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y sincronización</a:t>
            </a:r>
          </a:p>
        </p:txBody>
      </p:sp>
      <p:sp>
        <p:nvSpPr>
          <p:cNvPr id="235" name="Shape 23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l="21324" r="25235"/>
          <a:stretch/>
        </p:blipFill>
        <p:spPr>
          <a:xfrm>
            <a:off x="611560" y="1916832"/>
            <a:ext cx="3334284" cy="352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1628800"/>
            <a:ext cx="33337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992832" y="18864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de mal movimiento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l="4941" t="6928" r="5046" b="7764"/>
          <a:stretch/>
        </p:blipFill>
        <p:spPr>
          <a:xfrm>
            <a:off x="755575" y="1844824"/>
            <a:ext cx="7056783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1763688" y="3068959"/>
            <a:ext cx="2232248" cy="2016224"/>
          </a:xfrm>
          <a:prstGeom prst="mathMultiply">
            <a:avLst>
              <a:gd name="adj1" fmla="val 23520"/>
            </a:avLst>
          </a:prstGeom>
          <a:gradFill>
            <a:gsLst>
              <a:gs pos="0">
                <a:srgbClr val="BA0500"/>
              </a:gs>
              <a:gs pos="30000">
                <a:srgbClr val="B20500"/>
              </a:gs>
              <a:gs pos="75000">
                <a:srgbClr val="890000"/>
              </a:gs>
              <a:gs pos="100000">
                <a:srgbClr val="63000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644007" y="3068959"/>
            <a:ext cx="2232248" cy="2016224"/>
          </a:xfrm>
          <a:prstGeom prst="mathMultiply">
            <a:avLst>
              <a:gd name="adj1" fmla="val 23520"/>
            </a:avLst>
          </a:prstGeom>
          <a:gradFill>
            <a:gsLst>
              <a:gs pos="0">
                <a:srgbClr val="BA0500"/>
              </a:gs>
              <a:gs pos="30000">
                <a:srgbClr val="B20500"/>
              </a:gs>
              <a:gs pos="75000">
                <a:srgbClr val="890000"/>
              </a:gs>
              <a:gs pos="100000">
                <a:srgbClr val="63000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r="20294"/>
          <a:stretch/>
        </p:blipFill>
        <p:spPr>
          <a:xfrm>
            <a:off x="515862" y="1057275"/>
            <a:ext cx="7728544" cy="474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Shape 254"/>
          <p:cNvCxnSpPr/>
          <p:nvPr/>
        </p:nvCxnSpPr>
        <p:spPr>
          <a:xfrm flipH="1">
            <a:off x="611559" y="3501007"/>
            <a:ext cx="216023" cy="2088232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5" name="Shape 255"/>
          <p:cNvSpPr txBox="1"/>
          <p:nvPr/>
        </p:nvSpPr>
        <p:spPr>
          <a:xfrm>
            <a:off x="251519" y="5733255"/>
            <a:ext cx="273630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 pantallas independientes</a:t>
            </a:r>
          </a:p>
        </p:txBody>
      </p:sp>
      <p:cxnSp>
        <p:nvCxnSpPr>
          <p:cNvPr id="256" name="Shape 256"/>
          <p:cNvCxnSpPr/>
          <p:nvPr/>
        </p:nvCxnSpPr>
        <p:spPr>
          <a:xfrm rot="10800000" flipH="1">
            <a:off x="5796135" y="1124743"/>
            <a:ext cx="1800199" cy="1872207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7" name="Shape 257"/>
          <p:cNvSpPr txBox="1"/>
          <p:nvPr/>
        </p:nvSpPr>
        <p:spPr>
          <a:xfrm>
            <a:off x="6732239" y="476672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Pequeño altavoz </a:t>
            </a:r>
          </a:p>
        </p:txBody>
      </p:sp>
      <p:cxnSp>
        <p:nvCxnSpPr>
          <p:cNvPr id="258" name="Shape 258"/>
          <p:cNvCxnSpPr/>
          <p:nvPr/>
        </p:nvCxnSpPr>
        <p:spPr>
          <a:xfrm>
            <a:off x="2627783" y="3068959"/>
            <a:ext cx="1152128" cy="2520279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9" name="Shape 259"/>
          <p:cNvSpPr txBox="1"/>
          <p:nvPr/>
        </p:nvSpPr>
        <p:spPr>
          <a:xfrm>
            <a:off x="3851919" y="5589239"/>
            <a:ext cx="20162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 de 640 x 800 por cada ojo</a:t>
            </a:r>
          </a:p>
        </p:txBody>
      </p:sp>
      <p:cxnSp>
        <p:nvCxnSpPr>
          <p:cNvPr id="260" name="Shape 260"/>
          <p:cNvCxnSpPr/>
          <p:nvPr/>
        </p:nvCxnSpPr>
        <p:spPr>
          <a:xfrm rot="10800000" flipH="1">
            <a:off x="1979711" y="980728"/>
            <a:ext cx="1440160" cy="1512167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61" name="Shape 261"/>
          <p:cNvSpPr txBox="1"/>
          <p:nvPr/>
        </p:nvSpPr>
        <p:spPr>
          <a:xfrm>
            <a:off x="2411759" y="188640"/>
            <a:ext cx="324035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Sensores de movimiento Acelerómetro, giroscopio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32655" y="0"/>
            <a:ext cx="126609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691680" y="44623"/>
            <a:ext cx="6624735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Lentes 25mm.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992832" y="116631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>
                <a:latin typeface="Arial Narrow"/>
                <a:ea typeface="Arial Narrow"/>
                <a:cs typeface="Arial Narrow"/>
                <a:sym typeface="Arial Narrow"/>
              </a:rPr>
              <a:t>¿</a:t>
            </a: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Qu</a:t>
            </a:r>
            <a:r>
              <a:rPr lang="es-ES" sz="3600">
                <a:latin typeface="Arial Narrow"/>
                <a:ea typeface="Arial Narrow"/>
                <a:cs typeface="Arial Narrow"/>
                <a:sym typeface="Arial Narrow"/>
              </a:rPr>
              <a:t>é</a:t>
            </a: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intentamos resolver?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4" y="1446759"/>
            <a:ext cx="5328593" cy="464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683568" y="2060848"/>
            <a:ext cx="7467600" cy="18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48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</a:t>
            </a:r>
            <a:r>
              <a:rPr lang="es-ES" sz="48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ES" sz="48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antes y durante el entretenimiento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992832" y="70182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 con bandas elásticas para abdominales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916832"/>
            <a:ext cx="2143125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2160" y="1916832"/>
            <a:ext cx="2143123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5816" y="1904605"/>
            <a:ext cx="2143125" cy="20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7107" y="4208860"/>
            <a:ext cx="2143123" cy="20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9671" y="4208860"/>
            <a:ext cx="2143125" cy="20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971600" y="70182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 con bandas elásticas para espalda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5" y="1844824"/>
            <a:ext cx="1904628" cy="187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032" y="1844824"/>
            <a:ext cx="1904628" cy="187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5655" y="4365103"/>
            <a:ext cx="1904628" cy="187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60032" y="4365103"/>
            <a:ext cx="1904628" cy="187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112" y="4305607"/>
            <a:ext cx="2141023" cy="215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992832" y="70182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 con bandas elásticas para pecho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988840"/>
            <a:ext cx="2141027" cy="21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9765" y="1988840"/>
            <a:ext cx="2141027" cy="21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0112" y="1988841"/>
            <a:ext cx="2141027" cy="215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552" y="4305603"/>
            <a:ext cx="2141025" cy="215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89765" y="4305607"/>
            <a:ext cx="2141025" cy="215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971600" y="70182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 con bandas elásticas para hombros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816" y="2708919"/>
            <a:ext cx="2148829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6055" y="2722555"/>
            <a:ext cx="2148829" cy="216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971600" y="70182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Ejercicios con bandas elásticas para brazos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2714626"/>
            <a:ext cx="2165944" cy="215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134" y="2714625"/>
            <a:ext cx="2165944" cy="215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2160" y="2708919"/>
            <a:ext cx="2165944" cy="215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971600" y="125759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Libre Baskerville"/>
              <a:buNone/>
            </a:pPr>
            <a:r>
              <a:rPr lang="es-ES" sz="3000" b="0" i="0" u="none" strike="noStrike" cap="small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Cinetosis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Char char="•"/>
            </a:pPr>
            <a:r>
              <a:rPr lang="es-E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 produce durante los primeros 5 días de viaje</a:t>
            </a: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Síntomas</a:t>
            </a:r>
          </a:p>
          <a:p>
            <a:pPr marL="274320" marR="0" lvl="0" indent="-274320" algn="l" rtl="0">
              <a:spcBef>
                <a:spcPts val="60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2123727" y="3645023"/>
            <a:ext cx="2016224" cy="0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50" name="Shape 150"/>
          <p:cNvCxnSpPr/>
          <p:nvPr/>
        </p:nvCxnSpPr>
        <p:spPr>
          <a:xfrm>
            <a:off x="2123727" y="3645023"/>
            <a:ext cx="1728191" cy="720080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51" name="Shape 151"/>
          <p:cNvCxnSpPr/>
          <p:nvPr/>
        </p:nvCxnSpPr>
        <p:spPr>
          <a:xfrm>
            <a:off x="2123727" y="3645023"/>
            <a:ext cx="1296143" cy="1296143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52" name="Shape 152"/>
          <p:cNvCxnSpPr/>
          <p:nvPr/>
        </p:nvCxnSpPr>
        <p:spPr>
          <a:xfrm>
            <a:off x="2123727" y="3645023"/>
            <a:ext cx="648071" cy="1800199"/>
          </a:xfrm>
          <a:prstGeom prst="straightConnector1">
            <a:avLst/>
          </a:prstGeom>
          <a:noFill/>
          <a:ln w="12700" cap="flat" cmpd="sng">
            <a:solidFill>
              <a:srgbClr val="FF6803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3" name="Shape 153"/>
          <p:cNvSpPr txBox="1"/>
          <p:nvPr/>
        </p:nvSpPr>
        <p:spPr>
          <a:xfrm>
            <a:off x="4283967" y="3429000"/>
            <a:ext cx="252027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Vomito Frecuente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491880" y="4869160"/>
            <a:ext cx="252027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Dolores de cabeza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995935" y="4221087"/>
            <a:ext cx="252027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Ilusiones ópticas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2771800" y="5589239"/>
            <a:ext cx="252027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Desorientación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4427983" y="2996951"/>
            <a:ext cx="3024335" cy="2304256"/>
          </a:xfrm>
          <a:prstGeom prst="flowChartDelay">
            <a:avLst/>
          </a:prstGeom>
          <a:solidFill>
            <a:schemeClr val="accent1"/>
          </a:solidFill>
          <a:ln w="25400" cap="flat" cmpd="sng">
            <a:solidFill>
              <a:srgbClr val="B961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4400" b="1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Diversión</a:t>
            </a:r>
          </a:p>
        </p:txBody>
      </p:sp>
      <p:sp>
        <p:nvSpPr>
          <p:cNvPr id="162" name="Shape 162"/>
          <p:cNvSpPr/>
          <p:nvPr/>
        </p:nvSpPr>
        <p:spPr>
          <a:xfrm flipH="1">
            <a:off x="1403648" y="2996951"/>
            <a:ext cx="3024335" cy="2304256"/>
          </a:xfrm>
          <a:prstGeom prst="flowChartDelay">
            <a:avLst/>
          </a:prstGeom>
          <a:solidFill>
            <a:schemeClr val="accent1"/>
          </a:solidFill>
          <a:ln w="25400" cap="flat" cmpd="sng">
            <a:solidFill>
              <a:srgbClr val="B961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4400" b="1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Ejercicio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476672"/>
            <a:ext cx="7467600" cy="5997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 importante que estemos cubiertos para ambos casos.</a:t>
            </a:r>
            <a:br>
              <a:rPr lang="es-E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s-E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esta manera unificamos el ejercicio con diversas actividades para distenderlo de sus tareas diarias.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971600" y="125759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36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Realidad virtual </a:t>
            </a:r>
            <a:r>
              <a:rPr lang="es-ES" sz="3600">
                <a:latin typeface="Arial Narrow"/>
                <a:ea typeface="Arial Narrow"/>
                <a:cs typeface="Arial Narrow"/>
                <a:sym typeface="Arial Narrow"/>
              </a:rPr>
              <a:t>AUMENTADA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124744"/>
            <a:ext cx="3024335" cy="302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837" y="3898012"/>
            <a:ext cx="2870400" cy="28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896" y="1268762"/>
            <a:ext cx="2952300" cy="29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591" y="3789039"/>
            <a:ext cx="2880320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80863" y="191683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es-ES" sz="60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¿De qu</a:t>
            </a:r>
            <a:r>
              <a:rPr lang="es-ES" sz="6000">
                <a:latin typeface="Arial Narrow"/>
                <a:ea typeface="Arial Narrow"/>
                <a:cs typeface="Arial Narrow"/>
                <a:sym typeface="Arial Narrow"/>
              </a:rPr>
              <a:t>é</a:t>
            </a:r>
            <a:r>
              <a:rPr lang="es-ES" sz="6000" b="0" i="0" u="none" strike="noStrike" cap="small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se trata?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827583" y="3284983"/>
            <a:ext cx="7632848" cy="31889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estar viendo el trasbordador mientras diversos eventos se presentan ante tus ojos.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66197" y="-1035495"/>
            <a:ext cx="15286701" cy="86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2115"/>
            <a:ext cx="9275922" cy="506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.007 -0.01331  0.014 -0.02795  0.021 -0.04658  C 0.04 -0.09982  0.045 -0.15172  0.031 -0.1597  C 0.017 -0.16902  -0.01 -0.13176  -0.029 -0.07852  C -0.039 -0.05057  -0.045 -0.02396  -0.047 -0.00399  C -0.05 0.01198  -0.051 0.02795  -0.051 0.04658  C -0.051 0.10647  -0.038 0.15571  -0.023 0.15571  C -0.008 0.15571  0.005 0.10647  0.005 0.04658  C 0.005 0.01863  0.002 -0.00799  -0.003 -0.02662  C -0.005 -0.04259  -0.01 -0.05989  -0.016 -0.07719  C -0.036 -0.13176  -0.063 -0.16902  -0.077 -0.1597  C -0.091 -0.15039  -0.086 -0.09982  -0.066 -0.04525  C -0.058 -0.01996  -0.047 0.00133  -0.036 0.01597  C -0.028 0.02928  -0.019 0.04126  -0.007 0.05323  C 0.029 0.09183  0.065 0.10913  0.075 0.09316  C 0.084 0.07719  0.064 0.03327  0.028 -0.00399  C 0.013 -0.01996  -0.003 -0.03194  -0.016 -0.03993  C -0.028 -0.04791  -0.043 -0.05457  -0.059 -0.05856  C -0.103 -0.07187  -0.141 -0.06787  -0.144 -0.04658  C -0.148 -0.02662  -0.115 0  -0.071 0.01331  C -0.051 0.01863  -0.032 0.02129  -0.017 0.01996  C -0.004 0.01996  0.01 0.0173  0.025 0.01331  C 0.069 0  0.102 -0.02795  0.098 -0.04791  C 0.095 -0.06787  0.057 -0.0732  0.013 -0.05989  C -0.008 -0.05323  -0.027 -0.04392  -0.04 -0.03327  C -0.051 -0.02529  -0.062 -0.01597  -0.074 -0.00399  C -0.109 0.0346  -0.13 0.07719  -0.12 0.09316  C -0.111 0.10913  -0.074 0.09183  -0.039 0.05457  C -0.022 0.03593  -0.008 0.0173  0 0  Z" pathEditMode="relative" ptsTypes="">
                                      <p:cBhvr>
                                        <p:cTn id="6" dur="5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39552" y="836712"/>
            <a:ext cx="8352928" cy="48737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3200">
                <a:latin typeface="Arial Narrow"/>
                <a:ea typeface="Arial Narrow"/>
                <a:cs typeface="Arial Narrow"/>
                <a:sym typeface="Arial Narrow"/>
              </a:rPr>
              <a:t>I</a:t>
            </a:r>
            <a:r>
              <a:rPr lang="es-ES"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mplementamos ejercicios con bandas elásticas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18617" t="8875" r="19149" b="12837"/>
          <a:stretch/>
        </p:blipFill>
        <p:spPr>
          <a:xfrm>
            <a:off x="1187624" y="2132856"/>
            <a:ext cx="2520279" cy="345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700808"/>
            <a:ext cx="2160240" cy="38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40" y="980728"/>
            <a:ext cx="8471865" cy="46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rador">
  <a:themeElements>
    <a:clrScheme name="Mirador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189</Words>
  <Application>Microsoft Office PowerPoint</Application>
  <PresentationFormat>Presentación en pantalla (4:3)</PresentationFormat>
  <Paragraphs>37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Libre Baskerville</vt:lpstr>
      <vt:lpstr>Noto Sans Symbols</vt:lpstr>
      <vt:lpstr>Mirador</vt:lpstr>
      <vt:lpstr>Entretenimiento interestelar</vt:lpstr>
      <vt:lpstr>¿Qué intentamos resolver?</vt:lpstr>
      <vt:lpstr>Cinetosis</vt:lpstr>
      <vt:lpstr>Diapositiva 4</vt:lpstr>
      <vt:lpstr>Realidad virtual AUMENTADA</vt:lpstr>
      <vt:lpstr>¿De qué se trata?</vt:lpstr>
      <vt:lpstr>Diapositiva 7</vt:lpstr>
      <vt:lpstr>Diapositiva 8</vt:lpstr>
      <vt:lpstr>Diapositiva 9</vt:lpstr>
      <vt:lpstr>Los videojuegos</vt:lpstr>
      <vt:lpstr>Diapositiva 11</vt:lpstr>
      <vt:lpstr>Diapositiva 12</vt:lpstr>
      <vt:lpstr>Diapositiva 13</vt:lpstr>
      <vt:lpstr>Diapositiva 14</vt:lpstr>
      <vt:lpstr>Diapositiva 15</vt:lpstr>
      <vt:lpstr>Sensor y sincronización</vt:lpstr>
      <vt:lpstr>Sensor de mal movimiento</vt:lpstr>
      <vt:lpstr>Diapositiva 18</vt:lpstr>
      <vt:lpstr>Diapositiva 19</vt:lpstr>
      <vt:lpstr>Ejercicios antes y durante el entretenimiento</vt:lpstr>
      <vt:lpstr>Ejercicios con bandas elásticas para abdominales</vt:lpstr>
      <vt:lpstr>Ejercicios con bandas elásticas para espalda</vt:lpstr>
      <vt:lpstr>Ejercicios con bandas elásticas para pecho</vt:lpstr>
      <vt:lpstr>Ejercicios con bandas elásticas para hombros</vt:lpstr>
      <vt:lpstr>Ejercicios con bandas elásticas para brazos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Entretenimiento interestelar</dc:title>
  <dc:creator>Neri</dc:creator>
  <cp:lastModifiedBy>Nerina Belen Villani</cp:lastModifiedBy>
  <cp:revision>4</cp:revision>
  <dcterms:modified xsi:type="dcterms:W3CDTF">2016-06-23T18:42:36Z</dcterms:modified>
</cp:coreProperties>
</file>